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3" r:id="rId3"/>
    <p:sldId id="264" r:id="rId4"/>
    <p:sldId id="265" r:id="rId5"/>
    <p:sldId id="266" r:id="rId6"/>
    <p:sldId id="260" r:id="rId7"/>
    <p:sldId id="259" r:id="rId8"/>
    <p:sldId id="267" r:id="rId9"/>
    <p:sldId id="269" r:id="rId10"/>
    <p:sldId id="268" r:id="rId11"/>
    <p:sldId id="262" r:id="rId12"/>
    <p:sldId id="272" r:id="rId13"/>
    <p:sldId id="273" r:id="rId14"/>
    <p:sldId id="274" r:id="rId15"/>
    <p:sldId id="271" r:id="rId16"/>
    <p:sldId id="275" r:id="rId17"/>
    <p:sldId id="276" r:id="rId18"/>
    <p:sldId id="277" r:id="rId19"/>
    <p:sldId id="278" r:id="rId20"/>
    <p:sldId id="282" r:id="rId21"/>
    <p:sldId id="279" r:id="rId22"/>
    <p:sldId id="280" r:id="rId23"/>
    <p:sldId id="281" r:id="rId24"/>
  </p:sldIdLst>
  <p:sldSz cx="27432000" cy="6858000"/>
  <p:notesSz cx="9024938" cy="7086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90" autoAdjust="0"/>
  </p:normalViewPr>
  <p:slideViewPr>
    <p:cSldViewPr snapToGrid="0">
      <p:cViewPr varScale="1">
        <p:scale>
          <a:sx n="37" d="100"/>
          <a:sy n="37" d="100"/>
        </p:scale>
        <p:origin x="-60" y="-68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666"/>
    </p:cViewPr>
  </p:outlin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10806" cy="355560"/>
          </a:xfrm>
          <a:prstGeom prst="rect">
            <a:avLst/>
          </a:prstGeom>
        </p:spPr>
        <p:txBody>
          <a:bodyPr vert="horz" lIns="91699" tIns="45850" rIns="91699" bIns="458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12044" y="1"/>
            <a:ext cx="3910806" cy="355560"/>
          </a:xfrm>
          <a:prstGeom prst="rect">
            <a:avLst/>
          </a:prstGeom>
        </p:spPr>
        <p:txBody>
          <a:bodyPr vert="horz" lIns="91699" tIns="45850" rIns="91699" bIns="45850" rtlCol="0"/>
          <a:lstStyle>
            <a:lvl1pPr algn="r">
              <a:defRPr sz="1200"/>
            </a:lvl1pPr>
          </a:lstStyle>
          <a:p>
            <a:fld id="{3FE2E157-34D9-4B78-AE36-27120DDEA310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1"/>
            <a:ext cx="3910806" cy="355560"/>
          </a:xfrm>
          <a:prstGeom prst="rect">
            <a:avLst/>
          </a:prstGeom>
        </p:spPr>
        <p:txBody>
          <a:bodyPr vert="horz" lIns="91699" tIns="45850" rIns="91699" bIns="458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12044" y="6731041"/>
            <a:ext cx="3910806" cy="355560"/>
          </a:xfrm>
          <a:prstGeom prst="rect">
            <a:avLst/>
          </a:prstGeom>
        </p:spPr>
        <p:txBody>
          <a:bodyPr vert="horz" lIns="91699" tIns="45850" rIns="91699" bIns="45850" rtlCol="0" anchor="b"/>
          <a:lstStyle>
            <a:lvl1pPr algn="r">
              <a:defRPr sz="1200"/>
            </a:lvl1pPr>
          </a:lstStyle>
          <a:p>
            <a:fld id="{33C4B29D-2127-4B2E-85FB-491571B87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21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10806" cy="354330"/>
          </a:xfrm>
          <a:prstGeom prst="rect">
            <a:avLst/>
          </a:prstGeom>
        </p:spPr>
        <p:txBody>
          <a:bodyPr vert="horz" lIns="91699" tIns="45850" rIns="91699" bIns="458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12044" y="0"/>
            <a:ext cx="3910806" cy="354330"/>
          </a:xfrm>
          <a:prstGeom prst="rect">
            <a:avLst/>
          </a:prstGeom>
        </p:spPr>
        <p:txBody>
          <a:bodyPr vert="horz" lIns="91699" tIns="45850" rIns="91699" bIns="45850" rtlCol="0"/>
          <a:lstStyle>
            <a:lvl1pPr algn="r">
              <a:defRPr sz="1200"/>
            </a:lvl1pPr>
          </a:lstStyle>
          <a:p>
            <a:fld id="{2210913F-30D3-4E9F-812A-68DCC31A2ADF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01688" y="531813"/>
            <a:ext cx="10628313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9" tIns="45850" rIns="91699" bIns="458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2494" y="3366135"/>
            <a:ext cx="7219950" cy="3188970"/>
          </a:xfrm>
          <a:prstGeom prst="rect">
            <a:avLst/>
          </a:prstGeom>
        </p:spPr>
        <p:txBody>
          <a:bodyPr vert="horz" lIns="91699" tIns="45850" rIns="91699" bIns="4585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3910806" cy="354330"/>
          </a:xfrm>
          <a:prstGeom prst="rect">
            <a:avLst/>
          </a:prstGeom>
        </p:spPr>
        <p:txBody>
          <a:bodyPr vert="horz" lIns="91699" tIns="45850" rIns="91699" bIns="458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12044" y="6731040"/>
            <a:ext cx="3910806" cy="354330"/>
          </a:xfrm>
          <a:prstGeom prst="rect">
            <a:avLst/>
          </a:prstGeom>
        </p:spPr>
        <p:txBody>
          <a:bodyPr vert="horz" lIns="91699" tIns="45850" rIns="91699" bIns="45850" rtlCol="0" anchor="b"/>
          <a:lstStyle>
            <a:lvl1pPr algn="r">
              <a:defRPr sz="1200"/>
            </a:lvl1pPr>
          </a:lstStyle>
          <a:p>
            <a:fld id="{67925202-5ED2-4DB4-93C5-C86CEC541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7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77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9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5202-5ED2-4DB4-93C5-C86CEC5414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2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8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Kale Mullikin    Mechanical Option    Advisor: Donghyun Rim    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D663-7474-40D9-A4C9-3DF4D7C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8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Kale Mullikin    Mechanical Option    Advisor: Donghyun Rim    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D663-7474-40D9-A4C9-3DF4D7C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39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39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Kale Mullikin    Mechanical Option    Advisor: Donghyun Rim    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D663-7474-40D9-A4C9-3DF4D7C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0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5029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defRPr b="1">
                <a:solidFill>
                  <a:schemeClr val="bg2"/>
                </a:solidFill>
              </a:defRPr>
            </a:lvl2pPr>
            <a:lvl3pPr>
              <a:defRPr b="1">
                <a:solidFill>
                  <a:schemeClr val="bg2"/>
                </a:solidFill>
              </a:defRPr>
            </a:lvl3pPr>
            <a:lvl4pPr>
              <a:defRPr b="1">
                <a:solidFill>
                  <a:schemeClr val="bg2"/>
                </a:solidFill>
              </a:defRPr>
            </a:lvl4pPr>
            <a:lvl5pPr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172200"/>
            <a:ext cx="7772400" cy="685801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en-US" smtClean="0"/>
              <a:t>Kale Mullikin    Mechanical Option    Advisor: Donghyun Rim    Spring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72600" y="6356354"/>
            <a:ext cx="8686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659600" y="6356354"/>
            <a:ext cx="6400800" cy="365125"/>
          </a:xfrm>
          <a:prstGeom prst="rect">
            <a:avLst/>
          </a:prstGeom>
        </p:spPr>
        <p:txBody>
          <a:bodyPr/>
          <a:lstStyle/>
          <a:p>
            <a:fld id="{B4F3D663-7474-40D9-A4C9-3DF4D7CCE9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26151840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0058400" y="1600200"/>
            <a:ext cx="17007840" cy="502920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defRPr b="1">
                <a:solidFill>
                  <a:schemeClr val="bg2"/>
                </a:solidFill>
              </a:defRPr>
            </a:lvl2pPr>
            <a:lvl3pPr>
              <a:defRPr b="1">
                <a:solidFill>
                  <a:schemeClr val="bg2"/>
                </a:solidFill>
              </a:defRPr>
            </a:lvl3pPr>
            <a:lvl4pPr>
              <a:defRPr b="1">
                <a:solidFill>
                  <a:schemeClr val="bg2"/>
                </a:solidFill>
              </a:defRPr>
            </a:lvl4pPr>
            <a:lvl5pPr>
              <a:defRPr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8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Kale Mullikin    Mechanical Option    Advisor: Donghyun Rim    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D663-7474-40D9-A4C9-3DF4D7C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2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3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Kale Mullikin    Mechanical Option    Advisor: Donghyun Rim    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D663-7474-40D9-A4C9-3DF4D7C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2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3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3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Kale Mullikin    Mechanical Option    Advisor: Donghyun Rim    Spring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D663-7474-40D9-A4C9-3DF4D7C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7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9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9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Kale Mullikin    Mechanical Option    Advisor: Donghyun Rim    Spring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D663-7474-40D9-A4C9-3DF4D7C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4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Kale Mullikin    Mechanical Option    Advisor: Donghyun Rim    Spring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D663-7474-40D9-A4C9-3DF4D7C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Kale Mullikin    Mechanical Option    Advisor: Donghyun Rim    Spring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7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5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2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5" y="1435102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Kale Mullikin    Mechanical Option    Advisor: Donghyun Rim    Spring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D663-7474-40D9-A4C9-3DF4D7C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2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Kale Mullikin    Mechanical Option    Advisor: Donghyun Rim    Spring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D663-7474-40D9-A4C9-3DF4D7C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7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3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3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Kale Mullikin    Mechanical Option    Advisor: Donghyun Rim    Spring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3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3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50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734" y="1691694"/>
            <a:ext cx="10058400" cy="41842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062" y="1827078"/>
            <a:ext cx="6959234" cy="3913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88" y="1697770"/>
            <a:ext cx="6294832" cy="31474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506078" y="4867835"/>
            <a:ext cx="6043334" cy="15329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141234" y="5018223"/>
            <a:ext cx="5758786" cy="15329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+mj-lt"/>
              </a:rPr>
              <a:t>Kale Mullikin</a:t>
            </a:r>
          </a:p>
          <a:p>
            <a:r>
              <a:rPr lang="en-US" sz="2800" b="1" dirty="0" smtClean="0">
                <a:solidFill>
                  <a:schemeClr val="accent6"/>
                </a:solidFill>
                <a:latin typeface="+mj-lt"/>
              </a:rPr>
              <a:t>Mechanical Option</a:t>
            </a:r>
          </a:p>
          <a:p>
            <a:r>
              <a:rPr lang="en-US" sz="2800" b="1" dirty="0" smtClean="0">
                <a:solidFill>
                  <a:schemeClr val="accent6"/>
                </a:solidFill>
                <a:latin typeface="+mj-lt"/>
              </a:rPr>
              <a:t>Advisor: </a:t>
            </a:r>
            <a:r>
              <a:rPr lang="en-US" sz="2800" b="1" dirty="0" err="1" smtClean="0">
                <a:solidFill>
                  <a:schemeClr val="accent6"/>
                </a:solidFill>
                <a:latin typeface="+mj-lt"/>
              </a:rPr>
              <a:t>Donghyun</a:t>
            </a:r>
            <a:r>
              <a:rPr lang="en-US" sz="2800" b="1" dirty="0" smtClean="0">
                <a:solidFill>
                  <a:schemeClr val="accent6"/>
                </a:solidFill>
                <a:latin typeface="+mj-lt"/>
              </a:rPr>
              <a:t> Rim</a:t>
            </a:r>
          </a:p>
        </p:txBody>
      </p:sp>
    </p:spTree>
    <p:extLst>
      <p:ext uri="{BB962C8B-B14F-4D97-AF65-F5344CB8AC3E}">
        <p14:creationId xmlns:p14="http://schemas.microsoft.com/office/powerpoint/2010/main" val="11415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Cost Analysis - Wells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r>
              <a:rPr lang="en-US" dirty="0" smtClean="0"/>
              <a:t>Utility cost after - $42,115</a:t>
            </a:r>
          </a:p>
          <a:p>
            <a:r>
              <a:rPr lang="en-US" dirty="0" smtClean="0"/>
              <a:t>Savings - $3,945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96818"/>
              </p:ext>
            </p:extLst>
          </p:nvPr>
        </p:nvGraphicFramePr>
        <p:xfrm>
          <a:off x="9928703" y="3149600"/>
          <a:ext cx="775239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214"/>
                <a:gridCol w="2196980"/>
                <a:gridCol w="2489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Vertical Well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Horizontal</a:t>
                      </a:r>
                      <a:r>
                        <a:rPr lang="en-US" sz="2400" baseline="0" dirty="0" smtClean="0"/>
                        <a:t> Well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Cost per Unit Length</a:t>
                      </a:r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$10.57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$1.12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Length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10,702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10,800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Pipe &amp; Fitting Cost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$6,048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Cost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$114,156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$18,144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Simple Payback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28.9 years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4.6 years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Discounted Payback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4.9 years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568" y="1422400"/>
            <a:ext cx="8681432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3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Loads &amp; Original Design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6629400" cy="5029200"/>
          </a:xfrm>
        </p:spPr>
        <p:txBody>
          <a:bodyPr/>
          <a:lstStyle/>
          <a:p>
            <a:r>
              <a:rPr lang="en-US" dirty="0"/>
              <a:t>24K4 Roof </a:t>
            </a:r>
            <a:r>
              <a:rPr lang="en-US" dirty="0" smtClean="0"/>
              <a:t>Joist</a:t>
            </a:r>
          </a:p>
          <a:p>
            <a:r>
              <a:rPr lang="en-US" dirty="0" smtClean="0"/>
              <a:t>W18X35 Mechanical Joist</a:t>
            </a:r>
            <a:endParaRPr lang="en-US" dirty="0"/>
          </a:p>
          <a:p>
            <a:r>
              <a:rPr lang="en-US" dirty="0" smtClean="0"/>
              <a:t>Loads</a:t>
            </a:r>
          </a:p>
          <a:p>
            <a:pPr lvl="1"/>
            <a:r>
              <a:rPr lang="en-US" dirty="0" smtClean="0"/>
              <a:t>Snow Load – 20psf</a:t>
            </a:r>
          </a:p>
          <a:p>
            <a:pPr lvl="1"/>
            <a:r>
              <a:rPr lang="en-US" dirty="0" smtClean="0"/>
              <a:t>Live Load – 30psf</a:t>
            </a:r>
          </a:p>
          <a:p>
            <a:pPr lvl="1"/>
            <a:r>
              <a:rPr lang="en-US" dirty="0" smtClean="0"/>
              <a:t>Dead Load – 8psf</a:t>
            </a:r>
          </a:p>
          <a:p>
            <a:pPr lvl="1"/>
            <a:r>
              <a:rPr lang="en-US" dirty="0" smtClean="0"/>
              <a:t>Collateral – 7psf</a:t>
            </a:r>
          </a:p>
          <a:p>
            <a:pPr lvl="1"/>
            <a:r>
              <a:rPr lang="en-US" dirty="0" smtClean="0"/>
              <a:t>Mechanical Dead Load – 75psf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400" y="1562417"/>
            <a:ext cx="6629400" cy="49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Joist Redesign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7645400" cy="5029200"/>
          </a:xfrm>
        </p:spPr>
        <p:txBody>
          <a:bodyPr/>
          <a:lstStyle/>
          <a:p>
            <a:r>
              <a:rPr lang="en-US" dirty="0" smtClean="0"/>
              <a:t>42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Edition Catalog of Standard Specifications and Load and Weight Tables for Steel Joists and Joist Girders </a:t>
            </a:r>
            <a:endParaRPr lang="en-US" dirty="0" smtClean="0"/>
          </a:p>
          <a:p>
            <a:r>
              <a:rPr lang="en-US" dirty="0" smtClean="0"/>
              <a:t>New Joists: 20LH08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400" y="1562417"/>
            <a:ext cx="6629400" cy="495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Girder Redesign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0058400" y="1492624"/>
                <a:ext cx="17007840" cy="5029200"/>
              </a:xfrm>
            </p:spPr>
            <p:txBody>
              <a:bodyPr/>
              <a:lstStyle/>
              <a:p>
                <a:r>
                  <a:rPr lang="en-US" dirty="0" smtClean="0"/>
                  <a:t>Original Girders</a:t>
                </a:r>
              </a:p>
              <a:p>
                <a:pPr lvl="1"/>
                <a:r>
                  <a:rPr lang="en-US" dirty="0" smtClean="0"/>
                  <a:t>W24X55 Edge</a:t>
                </a:r>
              </a:p>
              <a:p>
                <a:pPr lvl="1"/>
                <a:r>
                  <a:rPr lang="en-US" dirty="0" smtClean="0"/>
                  <a:t>W24X68 Center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Redesign Girders</a:t>
                </a:r>
              </a:p>
              <a:p>
                <a:pPr lvl="1"/>
                <a:r>
                  <a:rPr lang="en-US" dirty="0" smtClean="0"/>
                  <a:t>W21X55 Edge</a:t>
                </a:r>
              </a:p>
              <a:p>
                <a:pPr lvl="1"/>
                <a:r>
                  <a:rPr lang="en-US" dirty="0" smtClean="0"/>
                  <a:t>W21X73 Center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0058400" y="1492624"/>
                <a:ext cx="17007840" cy="5029200"/>
              </a:xfrm>
              <a:blipFill rotWithShape="1">
                <a:blip r:embed="rId3"/>
                <a:stretch>
                  <a:fillRect l="-789" t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8237200" y="1571942"/>
            <a:ext cx="6554081" cy="4905058"/>
            <a:chOff x="17068800" y="1444942"/>
            <a:chExt cx="5943600" cy="4448175"/>
          </a:xfrm>
        </p:grpSpPr>
        <p:pic>
          <p:nvPicPr>
            <p:cNvPr id="7174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8800" y="1444942"/>
              <a:ext cx="5943600" cy="444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18081625" y="2653030"/>
              <a:ext cx="3867150" cy="1543050"/>
              <a:chOff x="0" y="0"/>
              <a:chExt cx="3867150" cy="154305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0" y="0"/>
                <a:ext cx="3867150" cy="1543050"/>
              </a:xfrm>
              <a:custGeom>
                <a:avLst/>
                <a:gdLst>
                  <a:gd name="connsiteX0" fmla="*/ 0 w 3867150"/>
                  <a:gd name="connsiteY0" fmla="*/ 0 h 1543050"/>
                  <a:gd name="connsiteX1" fmla="*/ 9525 w 3867150"/>
                  <a:gd name="connsiteY1" fmla="*/ 1543050 h 1543050"/>
                  <a:gd name="connsiteX2" fmla="*/ 3867150 w 3867150"/>
                  <a:gd name="connsiteY2" fmla="*/ 1543050 h 1543050"/>
                  <a:gd name="connsiteX3" fmla="*/ 3857625 w 3867150"/>
                  <a:gd name="connsiteY3" fmla="*/ 771525 h 1543050"/>
                  <a:gd name="connsiteX4" fmla="*/ 1543050 w 3867150"/>
                  <a:gd name="connsiteY4" fmla="*/ 771525 h 1543050"/>
                  <a:gd name="connsiteX5" fmla="*/ 1533525 w 3867150"/>
                  <a:gd name="connsiteY5" fmla="*/ 9525 h 1543050"/>
                  <a:gd name="connsiteX6" fmla="*/ 0 w 3867150"/>
                  <a:gd name="connsiteY6" fmla="*/ 0 h 154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7150" h="1543050">
                    <a:moveTo>
                      <a:pt x="0" y="0"/>
                    </a:moveTo>
                    <a:lnTo>
                      <a:pt x="9525" y="1543050"/>
                    </a:lnTo>
                    <a:lnTo>
                      <a:pt x="3867150" y="1543050"/>
                    </a:lnTo>
                    <a:lnTo>
                      <a:pt x="3857625" y="771525"/>
                    </a:lnTo>
                    <a:lnTo>
                      <a:pt x="1543050" y="771525"/>
                    </a:lnTo>
                    <a:lnTo>
                      <a:pt x="1533525" y="952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539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5626" y="783772"/>
                <a:ext cx="1476375" cy="0"/>
              </a:xfrm>
              <a:prstGeom prst="line">
                <a:avLst/>
              </a:prstGeom>
              <a:ln w="53975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57200"/>
            <a:ext cx="2743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Cost Comparison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r>
              <a:rPr lang="en-US" dirty="0" smtClean="0"/>
              <a:t>Savings of $32,724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87541"/>
              </p:ext>
            </p:extLst>
          </p:nvPr>
        </p:nvGraphicFramePr>
        <p:xfrm>
          <a:off x="10237470" y="2580481"/>
          <a:ext cx="8155937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5469"/>
                <a:gridCol w="2526348"/>
                <a:gridCol w="2040572"/>
                <a:gridCol w="1713548"/>
              </a:tblGrid>
              <a:tr h="4572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Original Design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Member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Cost per Member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# of Members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 Cost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W18X35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$1,530.00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$42,840.00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W24X55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$2,640.00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$26,400.00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W24X68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$2,970.00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$5,940.00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$75,180.00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26237"/>
              </p:ext>
            </p:extLst>
          </p:nvPr>
        </p:nvGraphicFramePr>
        <p:xfrm>
          <a:off x="19021108" y="2580481"/>
          <a:ext cx="7793904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436"/>
                <a:gridCol w="2526348"/>
                <a:gridCol w="2040572"/>
                <a:gridCol w="1713548"/>
              </a:tblGrid>
              <a:tr h="4572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Redesign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Member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Cost per Member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# of Members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Cost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20LH08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$522.00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$14,616.00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W21X55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$2,190.00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$21,900.00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W21X73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$2,970.00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$5,940.00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$42,456.00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3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Conclusion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Conclusion/Recommendations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r>
              <a:rPr lang="en-US" dirty="0" smtClean="0"/>
              <a:t>Ground coupled system</a:t>
            </a:r>
          </a:p>
          <a:p>
            <a:pPr lvl="1"/>
            <a:r>
              <a:rPr lang="en-US" dirty="0" smtClean="0"/>
              <a:t>Saves $3,945/year</a:t>
            </a:r>
          </a:p>
          <a:p>
            <a:pPr lvl="1"/>
            <a:r>
              <a:rPr lang="en-US" dirty="0" smtClean="0"/>
              <a:t>Vertical Well – Payback of 28.9 years</a:t>
            </a:r>
          </a:p>
          <a:p>
            <a:pPr lvl="1"/>
            <a:r>
              <a:rPr lang="en-US" dirty="0" smtClean="0"/>
              <a:t>Horizontal Well – Payback of 4.9 years</a:t>
            </a:r>
          </a:p>
          <a:p>
            <a:r>
              <a:rPr lang="en-US" dirty="0" smtClean="0"/>
              <a:t>Roof framing redesign</a:t>
            </a:r>
          </a:p>
          <a:p>
            <a:pPr lvl="1"/>
            <a:r>
              <a:rPr lang="en-US" dirty="0" smtClean="0"/>
              <a:t>20LH08 Joists</a:t>
            </a:r>
          </a:p>
          <a:p>
            <a:pPr lvl="1"/>
            <a:r>
              <a:rPr lang="en-US" dirty="0" smtClean="0"/>
              <a:t>W21X55 and W21X73 Girders</a:t>
            </a:r>
          </a:p>
          <a:p>
            <a:pPr lvl="1"/>
            <a:r>
              <a:rPr lang="en-US" dirty="0" smtClean="0"/>
              <a:t>Save $32,724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0" y="2275893"/>
            <a:ext cx="7876734" cy="32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Conclusion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Acknowledgements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Donghyun</a:t>
            </a:r>
            <a:r>
              <a:rPr lang="en-US" dirty="0"/>
              <a:t> </a:t>
            </a:r>
            <a:r>
              <a:rPr lang="en-US" dirty="0" smtClean="0"/>
              <a:t>Rim – Advisor</a:t>
            </a:r>
          </a:p>
          <a:p>
            <a:r>
              <a:rPr lang="en-US" dirty="0" smtClean="0"/>
              <a:t>Kurt </a:t>
            </a:r>
            <a:r>
              <a:rPr lang="en-US" dirty="0" err="1" smtClean="0"/>
              <a:t>Hutter</a:t>
            </a:r>
            <a:r>
              <a:rPr lang="en-US" dirty="0" smtClean="0"/>
              <a:t> -  Anchor Health Properties</a:t>
            </a:r>
          </a:p>
          <a:p>
            <a:r>
              <a:rPr lang="en-US" dirty="0"/>
              <a:t>Randy </a:t>
            </a:r>
            <a:r>
              <a:rPr lang="en-US" dirty="0" smtClean="0"/>
              <a:t>Cook - The </a:t>
            </a:r>
            <a:r>
              <a:rPr lang="en-US" dirty="0" err="1"/>
              <a:t>Procz</a:t>
            </a:r>
            <a:r>
              <a:rPr lang="en-US" dirty="0"/>
              <a:t> Group </a:t>
            </a:r>
            <a:r>
              <a:rPr lang="en-US" dirty="0" smtClean="0"/>
              <a:t>Inc.</a:t>
            </a:r>
          </a:p>
          <a:p>
            <a:r>
              <a:rPr lang="en-US" dirty="0" smtClean="0"/>
              <a:t>Family and Friends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512" y="1720847"/>
            <a:ext cx="5486758" cy="1108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847" y="3842181"/>
            <a:ext cx="2986088" cy="1886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037" y="3680192"/>
            <a:ext cx="2722563" cy="27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Appendices - Charts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188771"/>
              </p:ext>
            </p:extLst>
          </p:nvPr>
        </p:nvGraphicFramePr>
        <p:xfrm>
          <a:off x="17896589" y="2476339"/>
          <a:ext cx="9154411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5898"/>
                <a:gridCol w="3082222"/>
                <a:gridCol w="3046291"/>
              </a:tblGrid>
              <a:tr h="6271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92" marR="587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Summer Design Cooling (0.4%)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92" marR="587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Winter Design Heating (99.6%)</a:t>
                      </a:r>
                      <a:endParaRPr lang="en-US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92" marR="58792" marT="0" marB="0" anchor="ctr"/>
                </a:tc>
              </a:tr>
              <a:tr h="6271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Outdoor Air Dry Bulb (°F)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92" marR="587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92.4</a:t>
                      </a:r>
                      <a:endParaRPr lang="en-US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92" marR="587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9.4</a:t>
                      </a:r>
                      <a:endParaRPr lang="en-US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92" marR="58792" marT="0" marB="0" anchor="ctr"/>
                </a:tc>
              </a:tr>
              <a:tr h="6271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Outdoor Air Wet Bulb (°F)</a:t>
                      </a:r>
                      <a:endParaRPr lang="en-US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92" marR="587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74.1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92" marR="587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-</a:t>
                      </a:r>
                      <a:endParaRPr lang="en-US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92" marR="58792" marT="0" marB="0" anchor="ctr"/>
                </a:tc>
              </a:tr>
              <a:tr h="6271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Indoor Air Design Temp (°F)</a:t>
                      </a:r>
                      <a:endParaRPr lang="en-US" sz="2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92" marR="587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75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92" marR="5879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72</a:t>
                      </a: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92" marR="58792" marT="0" marB="0"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92040"/>
              </p:ext>
            </p:extLst>
          </p:nvPr>
        </p:nvGraphicFramePr>
        <p:xfrm>
          <a:off x="8667432" y="1727199"/>
          <a:ext cx="8956985" cy="4511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090"/>
                <a:gridCol w="2135345"/>
                <a:gridCol w="1690047"/>
                <a:gridCol w="3002503"/>
              </a:tblGrid>
              <a:tr h="7499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Electric (kWh)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Gas (kBtu)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Total Building Energy (kBtu/yr)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</a:tr>
              <a:tr h="749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Heating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-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709,240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709,240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</a:tr>
              <a:tr h="749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Cooling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204,744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-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698,791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</a:tr>
              <a:tr h="749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Lighting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529,746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-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1,808,024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</a:tr>
              <a:tr h="7499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Receptacles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115,781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-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395,161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</a:tr>
              <a:tr h="749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3,611,216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9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</a:t>
            </a:r>
            <a:r>
              <a:rPr lang="en-US" dirty="0"/>
              <a:t>Appendices - Charts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99161"/>
              </p:ext>
            </p:extLst>
          </p:nvPr>
        </p:nvGraphicFramePr>
        <p:xfrm>
          <a:off x="10134601" y="4223572"/>
          <a:ext cx="8389794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6598"/>
                <a:gridCol w="2796598"/>
                <a:gridCol w="2796598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Well Depth (</a:t>
                      </a:r>
                      <a:r>
                        <a:rPr lang="en-US" sz="2400" dirty="0" err="1">
                          <a:effectLst/>
                        </a:rPr>
                        <a:t>ft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Required Length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Number of Wells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10702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108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10702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54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10702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36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948321"/>
              </p:ext>
            </p:extLst>
          </p:nvPr>
        </p:nvGraphicFramePr>
        <p:xfrm>
          <a:off x="12395200" y="1701800"/>
          <a:ext cx="641921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218"/>
                <a:gridCol w="2205355"/>
                <a:gridCol w="171164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Original Units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New Units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Cost pe</a:t>
                      </a:r>
                      <a:r>
                        <a:rPr lang="en-US" sz="2400" baseline="0" dirty="0" smtClean="0"/>
                        <a:t>r Unit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$62,650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$24,975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Units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$125,300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$124,875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10127"/>
              </p:ext>
            </p:extLst>
          </p:nvPr>
        </p:nvGraphicFramePr>
        <p:xfrm>
          <a:off x="19298606" y="1625600"/>
          <a:ext cx="775239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214"/>
                <a:gridCol w="2196980"/>
                <a:gridCol w="248920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Vertical Well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Horizontal</a:t>
                      </a:r>
                      <a:r>
                        <a:rPr lang="en-US" sz="2400" baseline="0" dirty="0" smtClean="0"/>
                        <a:t> Well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Cost per Unit Length</a:t>
                      </a:r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$10.57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$1.12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Length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10,702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10,800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Pipe &amp; Fitting Cost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$6,048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Cost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$114,156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$18,144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Simple Payback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28.9 years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4.6 years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Discounted Payback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4.9 years</a:t>
                      </a:r>
                      <a:endParaRPr lang="en-US" sz="2400" dirty="0"/>
                    </a:p>
                  </a:txBody>
                  <a:tcPr marL="75782" marR="75782" marT="37891" marB="3789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9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</a:t>
            </a:r>
            <a:r>
              <a:rPr lang="en-US" dirty="0"/>
              <a:t>Appendices - Charts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52412"/>
              </p:ext>
            </p:extLst>
          </p:nvPr>
        </p:nvGraphicFramePr>
        <p:xfrm>
          <a:off x="10237470" y="2580481"/>
          <a:ext cx="8155937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5469"/>
                <a:gridCol w="2526348"/>
                <a:gridCol w="2040572"/>
                <a:gridCol w="1713548"/>
              </a:tblGrid>
              <a:tr h="4572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Original Design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Member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Cost per Member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# of Members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 Cost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W18X35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$1,530.00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$42,840.00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W24X55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$2,640.00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$26,400.00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W24X68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$2,970.00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$5,940.00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$75,180.00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662631"/>
              </p:ext>
            </p:extLst>
          </p:nvPr>
        </p:nvGraphicFramePr>
        <p:xfrm>
          <a:off x="19021108" y="2580481"/>
          <a:ext cx="7793904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436"/>
                <a:gridCol w="2526348"/>
                <a:gridCol w="2040572"/>
                <a:gridCol w="1713548"/>
              </a:tblGrid>
              <a:tr h="4572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Redesign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Member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Cost per Member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# of Members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Cost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20LH08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$522.00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$14,616.00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W21X55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$2,190.00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$21,900.00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W21X73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$2,970.00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$5,940.00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$42,456.00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9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Overview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r>
              <a:rPr lang="en-US" dirty="0" smtClean="0"/>
              <a:t>Located in North-East United State</a:t>
            </a:r>
          </a:p>
          <a:p>
            <a:r>
              <a:rPr lang="en-US" dirty="0" smtClean="0"/>
              <a:t>Exam, Physical Therapy, Radiology, Small Lab</a:t>
            </a:r>
          </a:p>
          <a:p>
            <a:r>
              <a:rPr lang="en-US" dirty="0" smtClean="0"/>
              <a:t>~73,000 SF</a:t>
            </a:r>
          </a:p>
          <a:p>
            <a:r>
              <a:rPr lang="en-US" dirty="0" smtClean="0"/>
              <a:t>$21.9 Million</a:t>
            </a:r>
          </a:p>
          <a:p>
            <a:r>
              <a:rPr lang="en-US" dirty="0" smtClean="0"/>
              <a:t>Currently Under Construction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224" y="1699354"/>
            <a:ext cx="7216775" cy="4280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30750" y="3473599"/>
            <a:ext cx="1231900" cy="6901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48000" y="7950200"/>
            <a:ext cx="101600" cy="457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7430750" y="4246133"/>
            <a:ext cx="1981200" cy="9354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Physical Therapy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30750" y="5181600"/>
            <a:ext cx="1866900" cy="7985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Radiology</a:t>
            </a:r>
          </a:p>
        </p:txBody>
      </p:sp>
      <p:cxnSp>
        <p:nvCxnSpPr>
          <p:cNvPr id="12" name="Straight Arrow Connector 11"/>
          <p:cNvCxnSpPr>
            <a:stCxn id="3" idx="3"/>
          </p:cNvCxnSpPr>
          <p:nvPr/>
        </p:nvCxnSpPr>
        <p:spPr>
          <a:xfrm flipV="1">
            <a:off x="18662650" y="3818665"/>
            <a:ext cx="216535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999200" y="3818665"/>
            <a:ext cx="3860800" cy="8952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</p:cNvCxnSpPr>
          <p:nvPr/>
        </p:nvCxnSpPr>
        <p:spPr>
          <a:xfrm flipV="1">
            <a:off x="19297650" y="4713866"/>
            <a:ext cx="5594350" cy="8669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8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</a:t>
            </a:r>
            <a:r>
              <a:rPr lang="en-US" dirty="0"/>
              <a:t>Appendices - Figures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3982700" y="1997002"/>
            <a:ext cx="9968918" cy="3872945"/>
            <a:chOff x="0" y="0"/>
            <a:chExt cx="7113270" cy="27635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1" t="4363" r="6288" b="4547"/>
            <a:stretch/>
          </p:blipFill>
          <p:spPr bwMode="auto">
            <a:xfrm>
              <a:off x="0" y="0"/>
              <a:ext cx="7113270" cy="27635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861953" y="1460665"/>
              <a:ext cx="890650" cy="641268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0634" y="380010"/>
              <a:ext cx="4381995" cy="1864426"/>
            </a:xfrm>
            <a:custGeom>
              <a:avLst/>
              <a:gdLst>
                <a:gd name="connsiteX0" fmla="*/ 0 w 4381995"/>
                <a:gd name="connsiteY0" fmla="*/ 463138 h 1864426"/>
                <a:gd name="connsiteX1" fmla="*/ 296883 w 4381995"/>
                <a:gd name="connsiteY1" fmla="*/ 1543793 h 1864426"/>
                <a:gd name="connsiteX2" fmla="*/ 1496291 w 4381995"/>
                <a:gd name="connsiteY2" fmla="*/ 1793174 h 1864426"/>
                <a:gd name="connsiteX3" fmla="*/ 2529444 w 4381995"/>
                <a:gd name="connsiteY3" fmla="*/ 1721922 h 1864426"/>
                <a:gd name="connsiteX4" fmla="*/ 2529444 w 4381995"/>
                <a:gd name="connsiteY4" fmla="*/ 1068780 h 1864426"/>
                <a:gd name="connsiteX5" fmla="*/ 3455719 w 4381995"/>
                <a:gd name="connsiteY5" fmla="*/ 1068780 h 1864426"/>
                <a:gd name="connsiteX6" fmla="*/ 3467595 w 4381995"/>
                <a:gd name="connsiteY6" fmla="*/ 1757548 h 1864426"/>
                <a:gd name="connsiteX7" fmla="*/ 4381995 w 4381995"/>
                <a:gd name="connsiteY7" fmla="*/ 1864426 h 1864426"/>
                <a:gd name="connsiteX8" fmla="*/ 4370119 w 4381995"/>
                <a:gd name="connsiteY8" fmla="*/ 0 h 1864426"/>
                <a:gd name="connsiteX9" fmla="*/ 0 w 4381995"/>
                <a:gd name="connsiteY9" fmla="*/ 463138 h 18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1995" h="1864426">
                  <a:moveTo>
                    <a:pt x="0" y="463138"/>
                  </a:moveTo>
                  <a:lnTo>
                    <a:pt x="296883" y="1543793"/>
                  </a:lnTo>
                  <a:lnTo>
                    <a:pt x="1496291" y="1793174"/>
                  </a:lnTo>
                  <a:lnTo>
                    <a:pt x="2529444" y="1721922"/>
                  </a:lnTo>
                  <a:lnTo>
                    <a:pt x="2529444" y="1068780"/>
                  </a:lnTo>
                  <a:lnTo>
                    <a:pt x="3455719" y="1068780"/>
                  </a:lnTo>
                  <a:lnTo>
                    <a:pt x="3467595" y="1757548"/>
                  </a:lnTo>
                  <a:lnTo>
                    <a:pt x="4381995" y="1864426"/>
                  </a:lnTo>
                  <a:cubicBezTo>
                    <a:pt x="4378036" y="1242951"/>
                    <a:pt x="4374078" y="621475"/>
                    <a:pt x="4370119" y="0"/>
                  </a:cubicBezTo>
                  <a:lnTo>
                    <a:pt x="0" y="463138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69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Appendices - Figures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430336"/>
            <a:ext cx="7617158" cy="512286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987" y="1430336"/>
            <a:ext cx="8532813" cy="512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9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</a:t>
            </a:r>
            <a:r>
              <a:rPr lang="en-US" dirty="0"/>
              <a:t>Appendices - Figures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860" y="1478770"/>
            <a:ext cx="5461187" cy="505195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1596068"/>
            <a:ext cx="9804400" cy="48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</a:t>
            </a:r>
            <a:r>
              <a:rPr lang="en-US" dirty="0"/>
              <a:t>Appendices - Figures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400" y="1566459"/>
            <a:ext cx="6629400" cy="4957176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19354055" y="2904116"/>
            <a:ext cx="4264354" cy="1701540"/>
          </a:xfrm>
          <a:custGeom>
            <a:avLst/>
            <a:gdLst>
              <a:gd name="connsiteX0" fmla="*/ 0 w 3867150"/>
              <a:gd name="connsiteY0" fmla="*/ 0 h 1543050"/>
              <a:gd name="connsiteX1" fmla="*/ 9525 w 3867150"/>
              <a:gd name="connsiteY1" fmla="*/ 1543050 h 1543050"/>
              <a:gd name="connsiteX2" fmla="*/ 3867150 w 3867150"/>
              <a:gd name="connsiteY2" fmla="*/ 1543050 h 1543050"/>
              <a:gd name="connsiteX3" fmla="*/ 3857625 w 3867150"/>
              <a:gd name="connsiteY3" fmla="*/ 771525 h 1543050"/>
              <a:gd name="connsiteX4" fmla="*/ 1543050 w 3867150"/>
              <a:gd name="connsiteY4" fmla="*/ 771525 h 1543050"/>
              <a:gd name="connsiteX5" fmla="*/ 1533525 w 3867150"/>
              <a:gd name="connsiteY5" fmla="*/ 9525 h 1543050"/>
              <a:gd name="connsiteX6" fmla="*/ 0 w 3867150"/>
              <a:gd name="connsiteY6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7150" h="1543050">
                <a:moveTo>
                  <a:pt x="0" y="0"/>
                </a:moveTo>
                <a:lnTo>
                  <a:pt x="9525" y="1543050"/>
                </a:lnTo>
                <a:lnTo>
                  <a:pt x="3867150" y="1543050"/>
                </a:lnTo>
                <a:lnTo>
                  <a:pt x="3857625" y="771525"/>
                </a:lnTo>
                <a:lnTo>
                  <a:pt x="1543050" y="771525"/>
                </a:lnTo>
                <a:lnTo>
                  <a:pt x="1533525" y="9525"/>
                </a:lnTo>
                <a:lnTo>
                  <a:pt x="0" y="0"/>
                </a:lnTo>
                <a:close/>
              </a:path>
            </a:pathLst>
          </a:custGeom>
          <a:noFill/>
          <a:ln w="539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393340" y="3768391"/>
            <a:ext cx="1628017" cy="0"/>
          </a:xfrm>
          <a:prstGeom prst="line">
            <a:avLst/>
          </a:prstGeom>
          <a:ln w="53975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8237200" y="1571942"/>
            <a:ext cx="6554081" cy="4905058"/>
            <a:chOff x="17068800" y="1444942"/>
            <a:chExt cx="5943600" cy="4448175"/>
          </a:xfrm>
        </p:grpSpPr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8800" y="1444942"/>
              <a:ext cx="5943600" cy="444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18081625" y="2653030"/>
              <a:ext cx="3867150" cy="1543050"/>
              <a:chOff x="0" y="0"/>
              <a:chExt cx="3867150" cy="1543050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0" y="0"/>
                <a:ext cx="3867150" cy="1543050"/>
              </a:xfrm>
              <a:custGeom>
                <a:avLst/>
                <a:gdLst>
                  <a:gd name="connsiteX0" fmla="*/ 0 w 3867150"/>
                  <a:gd name="connsiteY0" fmla="*/ 0 h 1543050"/>
                  <a:gd name="connsiteX1" fmla="*/ 9525 w 3867150"/>
                  <a:gd name="connsiteY1" fmla="*/ 1543050 h 1543050"/>
                  <a:gd name="connsiteX2" fmla="*/ 3867150 w 3867150"/>
                  <a:gd name="connsiteY2" fmla="*/ 1543050 h 1543050"/>
                  <a:gd name="connsiteX3" fmla="*/ 3857625 w 3867150"/>
                  <a:gd name="connsiteY3" fmla="*/ 771525 h 1543050"/>
                  <a:gd name="connsiteX4" fmla="*/ 1543050 w 3867150"/>
                  <a:gd name="connsiteY4" fmla="*/ 771525 h 1543050"/>
                  <a:gd name="connsiteX5" fmla="*/ 1533525 w 3867150"/>
                  <a:gd name="connsiteY5" fmla="*/ 9525 h 1543050"/>
                  <a:gd name="connsiteX6" fmla="*/ 0 w 3867150"/>
                  <a:gd name="connsiteY6" fmla="*/ 0 h 154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7150" h="1543050">
                    <a:moveTo>
                      <a:pt x="0" y="0"/>
                    </a:moveTo>
                    <a:lnTo>
                      <a:pt x="9525" y="1543050"/>
                    </a:lnTo>
                    <a:lnTo>
                      <a:pt x="3867150" y="1543050"/>
                    </a:lnTo>
                    <a:lnTo>
                      <a:pt x="3857625" y="771525"/>
                    </a:lnTo>
                    <a:lnTo>
                      <a:pt x="1543050" y="771525"/>
                    </a:lnTo>
                    <a:lnTo>
                      <a:pt x="1533525" y="952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539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35626" y="783772"/>
                <a:ext cx="1476375" cy="0"/>
              </a:xfrm>
              <a:prstGeom prst="line">
                <a:avLst/>
              </a:prstGeom>
              <a:ln w="53975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369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Existing Conditions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r>
              <a:rPr lang="en-US" dirty="0" smtClean="0"/>
              <a:t>Packaged Rooftop Units</a:t>
            </a:r>
          </a:p>
          <a:p>
            <a:pPr lvl="1"/>
            <a:r>
              <a:rPr lang="en-US" dirty="0" smtClean="0"/>
              <a:t>70 Ton</a:t>
            </a:r>
          </a:p>
          <a:p>
            <a:pPr lvl="1"/>
            <a:r>
              <a:rPr lang="en-US" dirty="0" smtClean="0"/>
              <a:t>VAV Reheat</a:t>
            </a:r>
          </a:p>
          <a:p>
            <a:r>
              <a:rPr lang="en-US" dirty="0" smtClean="0"/>
              <a:t>Ductless Split System Units</a:t>
            </a:r>
          </a:p>
          <a:p>
            <a:r>
              <a:rPr lang="en-US" dirty="0" smtClean="0"/>
              <a:t>Propane and Electric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628258"/>
              </p:ext>
            </p:extLst>
          </p:nvPr>
        </p:nvGraphicFramePr>
        <p:xfrm>
          <a:off x="16372589" y="2110579"/>
          <a:ext cx="10678411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9641"/>
                <a:gridCol w="3595341"/>
                <a:gridCol w="3553429"/>
              </a:tblGrid>
              <a:tr h="652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Summer Design Cooling (0.4%)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Winter Design Heating (99.6%)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62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Outdoor Air Dry Bulb (°F)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92.4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9.4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2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Outdoor Air Wet Bulb (°F)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74.1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2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Indoor Air Design Temp (°F)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2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Trane Modeling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Trane TRACE 700</a:t>
            </a:r>
          </a:p>
          <a:p>
            <a:r>
              <a:rPr lang="en-US" dirty="0" smtClean="0"/>
              <a:t>Blocks Defined As:</a:t>
            </a:r>
          </a:p>
          <a:p>
            <a:pPr lvl="1"/>
            <a:r>
              <a:rPr lang="en-US" dirty="0"/>
              <a:t>Conference</a:t>
            </a:r>
            <a:endParaRPr lang="en-US" sz="2400" dirty="0"/>
          </a:p>
          <a:p>
            <a:pPr lvl="1"/>
            <a:r>
              <a:rPr lang="en-US" dirty="0"/>
              <a:t>Corridor</a:t>
            </a:r>
            <a:endParaRPr lang="en-US" sz="2400" dirty="0"/>
          </a:p>
          <a:p>
            <a:pPr lvl="1"/>
            <a:r>
              <a:rPr lang="en-US" dirty="0"/>
              <a:t>Lobby</a:t>
            </a:r>
            <a:endParaRPr lang="en-US" sz="2400" dirty="0"/>
          </a:p>
          <a:p>
            <a:pPr lvl="1"/>
            <a:r>
              <a:rPr lang="en-US" dirty="0"/>
              <a:t>Office</a:t>
            </a:r>
            <a:endParaRPr lang="en-US" sz="2400" dirty="0"/>
          </a:p>
          <a:p>
            <a:pPr lvl="1"/>
            <a:r>
              <a:rPr lang="en-US" dirty="0"/>
              <a:t>Physical Therapy</a:t>
            </a:r>
            <a:endParaRPr lang="en-US" sz="2400" dirty="0"/>
          </a:p>
          <a:p>
            <a:pPr lvl="1"/>
            <a:r>
              <a:rPr lang="en-US" dirty="0"/>
              <a:t>Procedure</a:t>
            </a:r>
            <a:endParaRPr lang="en-US" sz="2400" dirty="0"/>
          </a:p>
          <a:p>
            <a:pPr lvl="1"/>
            <a:r>
              <a:rPr lang="en-US" dirty="0"/>
              <a:t>Reception</a:t>
            </a:r>
            <a:endParaRPr lang="en-US" sz="2400" dirty="0"/>
          </a:p>
          <a:p>
            <a:pPr lvl="1"/>
            <a:r>
              <a:rPr lang="en-US" dirty="0" smtClean="0"/>
              <a:t>Storage</a:t>
            </a:r>
          </a:p>
          <a:p>
            <a:r>
              <a:rPr lang="en-US" dirty="0" smtClean="0"/>
              <a:t>115 Tons</a:t>
            </a:r>
          </a:p>
          <a:p>
            <a:r>
              <a:rPr lang="en-US" dirty="0" smtClean="0"/>
              <a:t>$46,060 Yearly Utility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885975"/>
              </p:ext>
            </p:extLst>
          </p:nvPr>
        </p:nvGraphicFramePr>
        <p:xfrm>
          <a:off x="16516032" y="1701799"/>
          <a:ext cx="8956985" cy="4511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090"/>
                <a:gridCol w="2135345"/>
                <a:gridCol w="1690047"/>
                <a:gridCol w="3002503"/>
              </a:tblGrid>
              <a:tr h="7499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Electric (kWh)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Gas (kBtu)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Total Building Energy (kBtu/yr)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</a:tr>
              <a:tr h="749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Heating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-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709,240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709,240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</a:tr>
              <a:tr h="749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Cooling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204,744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-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698,791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</a:tr>
              <a:tr h="749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Lighting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529,746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-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1,808,024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</a:tr>
              <a:tr h="7499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Receptacles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115,781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-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395,161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</a:tr>
              <a:tr h="749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 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3,611,216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0620" marR="14062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0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Trane Modeling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430336"/>
            <a:ext cx="7617158" cy="51228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987" y="1430336"/>
            <a:ext cx="8532813" cy="512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Ground Coupled Motivation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r>
              <a:rPr lang="en-US" dirty="0" smtClean="0"/>
              <a:t>Large area for ground coupled placement</a:t>
            </a:r>
          </a:p>
          <a:p>
            <a:r>
              <a:rPr lang="en-US" dirty="0" smtClean="0"/>
              <a:t>Eliminate need for propane gas</a:t>
            </a:r>
          </a:p>
          <a:p>
            <a:r>
              <a:rPr lang="en-US" dirty="0" smtClean="0"/>
              <a:t>Potential for large energy savings</a:t>
            </a:r>
          </a:p>
          <a:p>
            <a:r>
              <a:rPr lang="en-US" dirty="0" smtClean="0"/>
              <a:t>Reduce Emissions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7196458" y="2308235"/>
            <a:ext cx="9968918" cy="3872945"/>
            <a:chOff x="0" y="0"/>
            <a:chExt cx="7113270" cy="27635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1" t="4363" r="6288" b="4547"/>
            <a:stretch/>
          </p:blipFill>
          <p:spPr bwMode="auto">
            <a:xfrm>
              <a:off x="0" y="0"/>
              <a:ext cx="7113270" cy="27635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861953" y="1460665"/>
              <a:ext cx="890650" cy="641268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0634" y="380010"/>
              <a:ext cx="4381995" cy="1864426"/>
            </a:xfrm>
            <a:custGeom>
              <a:avLst/>
              <a:gdLst>
                <a:gd name="connsiteX0" fmla="*/ 0 w 4381995"/>
                <a:gd name="connsiteY0" fmla="*/ 463138 h 1864426"/>
                <a:gd name="connsiteX1" fmla="*/ 296883 w 4381995"/>
                <a:gd name="connsiteY1" fmla="*/ 1543793 h 1864426"/>
                <a:gd name="connsiteX2" fmla="*/ 1496291 w 4381995"/>
                <a:gd name="connsiteY2" fmla="*/ 1793174 h 1864426"/>
                <a:gd name="connsiteX3" fmla="*/ 2529444 w 4381995"/>
                <a:gd name="connsiteY3" fmla="*/ 1721922 h 1864426"/>
                <a:gd name="connsiteX4" fmla="*/ 2529444 w 4381995"/>
                <a:gd name="connsiteY4" fmla="*/ 1068780 h 1864426"/>
                <a:gd name="connsiteX5" fmla="*/ 3455719 w 4381995"/>
                <a:gd name="connsiteY5" fmla="*/ 1068780 h 1864426"/>
                <a:gd name="connsiteX6" fmla="*/ 3467595 w 4381995"/>
                <a:gd name="connsiteY6" fmla="*/ 1757548 h 1864426"/>
                <a:gd name="connsiteX7" fmla="*/ 4381995 w 4381995"/>
                <a:gd name="connsiteY7" fmla="*/ 1864426 h 1864426"/>
                <a:gd name="connsiteX8" fmla="*/ 4370119 w 4381995"/>
                <a:gd name="connsiteY8" fmla="*/ 0 h 1864426"/>
                <a:gd name="connsiteX9" fmla="*/ 0 w 4381995"/>
                <a:gd name="connsiteY9" fmla="*/ 463138 h 18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1995" h="1864426">
                  <a:moveTo>
                    <a:pt x="0" y="463138"/>
                  </a:moveTo>
                  <a:lnTo>
                    <a:pt x="296883" y="1543793"/>
                  </a:lnTo>
                  <a:lnTo>
                    <a:pt x="1496291" y="1793174"/>
                  </a:lnTo>
                  <a:lnTo>
                    <a:pt x="2529444" y="1721922"/>
                  </a:lnTo>
                  <a:lnTo>
                    <a:pt x="2529444" y="1068780"/>
                  </a:lnTo>
                  <a:lnTo>
                    <a:pt x="3455719" y="1068780"/>
                  </a:lnTo>
                  <a:lnTo>
                    <a:pt x="3467595" y="1757548"/>
                  </a:lnTo>
                  <a:lnTo>
                    <a:pt x="4381995" y="1864426"/>
                  </a:lnTo>
                  <a:cubicBezTo>
                    <a:pt x="4378036" y="1242951"/>
                    <a:pt x="4374078" y="621475"/>
                    <a:pt x="4370119" y="0"/>
                  </a:cubicBezTo>
                  <a:lnTo>
                    <a:pt x="0" y="463138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06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Vertical Well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r>
              <a:rPr lang="en-US" dirty="0" smtClean="0"/>
              <a:t>Required well length of 10,702 </a:t>
            </a:r>
            <a:r>
              <a:rPr lang="en-US" dirty="0" err="1" smtClean="0"/>
              <a:t>ft</a:t>
            </a:r>
            <a:endParaRPr lang="en-US" dirty="0" smtClean="0"/>
          </a:p>
          <a:p>
            <a:pPr lvl="1"/>
            <a:r>
              <a:rPr lang="en-US" dirty="0"/>
              <a:t>15% factor of </a:t>
            </a:r>
            <a:r>
              <a:rPr lang="en-US" dirty="0" smtClean="0"/>
              <a:t>safety</a:t>
            </a:r>
          </a:p>
          <a:p>
            <a:r>
              <a:rPr lang="en-US" dirty="0" smtClean="0"/>
              <a:t>36 wells needed</a:t>
            </a:r>
          </a:p>
          <a:p>
            <a:pPr lvl="1"/>
            <a:r>
              <a:rPr lang="en-US" dirty="0" smtClean="0"/>
              <a:t>300’ well depth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060" y="1417638"/>
            <a:ext cx="5461187" cy="5051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27325" r="60214" b="41127"/>
          <a:stretch/>
        </p:blipFill>
        <p:spPr>
          <a:xfrm>
            <a:off x="17705112" y="2470283"/>
            <a:ext cx="3388659" cy="29466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595977" y="2689412"/>
            <a:ext cx="1737360" cy="173736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8" idx="0"/>
          </p:cNvCxnSpPr>
          <p:nvPr/>
        </p:nvCxnSpPr>
        <p:spPr>
          <a:xfrm>
            <a:off x="21093771" y="2470283"/>
            <a:ext cx="1370886" cy="219129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8" idx="4"/>
          </p:cNvCxnSpPr>
          <p:nvPr/>
        </p:nvCxnSpPr>
        <p:spPr>
          <a:xfrm flipV="1">
            <a:off x="21093771" y="4426772"/>
            <a:ext cx="1370886" cy="990171"/>
          </a:xfrm>
          <a:prstGeom prst="line">
            <a:avLst/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73175"/>
              </p:ext>
            </p:extLst>
          </p:nvPr>
        </p:nvGraphicFramePr>
        <p:xfrm>
          <a:off x="9042401" y="4248972"/>
          <a:ext cx="8389794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6598"/>
                <a:gridCol w="2796598"/>
                <a:gridCol w="2796598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Well Depth (</a:t>
                      </a:r>
                      <a:r>
                        <a:rPr lang="en-US" sz="2400" dirty="0" err="1">
                          <a:effectLst/>
                        </a:rPr>
                        <a:t>ft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Required Length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Number of Wells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10702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108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10702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54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10702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36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125" marR="1381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1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System Design Options</a:t>
            </a:r>
          </a:p>
          <a:p>
            <a:pPr marL="1314450" lvl="3" indent="0">
              <a:buNone/>
            </a:pPr>
            <a:r>
              <a:rPr lang="en-US" dirty="0" smtClean="0"/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Horizontal Well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r>
              <a:rPr lang="en-US" dirty="0" smtClean="0"/>
              <a:t>Required Length of 10,702ft</a:t>
            </a:r>
          </a:p>
          <a:p>
            <a:pPr lvl="1"/>
            <a:r>
              <a:rPr lang="en-US" dirty="0" smtClean="0"/>
              <a:t>15% factor of safety</a:t>
            </a:r>
          </a:p>
          <a:p>
            <a:r>
              <a:rPr lang="en-US" dirty="0" smtClean="0"/>
              <a:t>13 - 800ft runs</a:t>
            </a:r>
          </a:p>
          <a:p>
            <a:r>
              <a:rPr lang="en-US" dirty="0" smtClean="0"/>
              <a:t>1 – 400ft run</a:t>
            </a:r>
            <a:endParaRPr lang="en-US" dirty="0"/>
          </a:p>
          <a:p>
            <a:r>
              <a:rPr lang="en-US" dirty="0" smtClean="0"/>
              <a:t>10,800ft total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1714817"/>
            <a:ext cx="9804400" cy="481735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36895" y="4392388"/>
            <a:ext cx="5841342" cy="2269373"/>
            <a:chOff x="0" y="0"/>
            <a:chExt cx="7113270" cy="276352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1" t="4363" r="6288" b="4547"/>
            <a:stretch/>
          </p:blipFill>
          <p:spPr bwMode="auto">
            <a:xfrm>
              <a:off x="0" y="0"/>
              <a:ext cx="7113270" cy="27635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861953" y="1460665"/>
              <a:ext cx="890650" cy="641268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0634" y="380010"/>
              <a:ext cx="4381995" cy="1864426"/>
            </a:xfrm>
            <a:custGeom>
              <a:avLst/>
              <a:gdLst>
                <a:gd name="connsiteX0" fmla="*/ 0 w 4381995"/>
                <a:gd name="connsiteY0" fmla="*/ 463138 h 1864426"/>
                <a:gd name="connsiteX1" fmla="*/ 296883 w 4381995"/>
                <a:gd name="connsiteY1" fmla="*/ 1543793 h 1864426"/>
                <a:gd name="connsiteX2" fmla="*/ 1496291 w 4381995"/>
                <a:gd name="connsiteY2" fmla="*/ 1793174 h 1864426"/>
                <a:gd name="connsiteX3" fmla="*/ 2529444 w 4381995"/>
                <a:gd name="connsiteY3" fmla="*/ 1721922 h 1864426"/>
                <a:gd name="connsiteX4" fmla="*/ 2529444 w 4381995"/>
                <a:gd name="connsiteY4" fmla="*/ 1068780 h 1864426"/>
                <a:gd name="connsiteX5" fmla="*/ 3455719 w 4381995"/>
                <a:gd name="connsiteY5" fmla="*/ 1068780 h 1864426"/>
                <a:gd name="connsiteX6" fmla="*/ 3467595 w 4381995"/>
                <a:gd name="connsiteY6" fmla="*/ 1757548 h 1864426"/>
                <a:gd name="connsiteX7" fmla="*/ 4381995 w 4381995"/>
                <a:gd name="connsiteY7" fmla="*/ 1864426 h 1864426"/>
                <a:gd name="connsiteX8" fmla="*/ 4370119 w 4381995"/>
                <a:gd name="connsiteY8" fmla="*/ 0 h 1864426"/>
                <a:gd name="connsiteX9" fmla="*/ 0 w 4381995"/>
                <a:gd name="connsiteY9" fmla="*/ 463138 h 18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1995" h="1864426">
                  <a:moveTo>
                    <a:pt x="0" y="463138"/>
                  </a:moveTo>
                  <a:lnTo>
                    <a:pt x="296883" y="1543793"/>
                  </a:lnTo>
                  <a:lnTo>
                    <a:pt x="1496291" y="1793174"/>
                  </a:lnTo>
                  <a:lnTo>
                    <a:pt x="2529444" y="1721922"/>
                  </a:lnTo>
                  <a:lnTo>
                    <a:pt x="2529444" y="1068780"/>
                  </a:lnTo>
                  <a:lnTo>
                    <a:pt x="3455719" y="1068780"/>
                  </a:lnTo>
                  <a:lnTo>
                    <a:pt x="3467595" y="1757548"/>
                  </a:lnTo>
                  <a:lnTo>
                    <a:pt x="4381995" y="1864426"/>
                  </a:lnTo>
                  <a:cubicBezTo>
                    <a:pt x="4378036" y="1242951"/>
                    <a:pt x="4374078" y="621475"/>
                    <a:pt x="4370119" y="0"/>
                  </a:cubicBezTo>
                  <a:lnTo>
                    <a:pt x="0" y="463138"/>
                  </a:lnTo>
                  <a:close/>
                </a:path>
              </a:pathLst>
            </a:cu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10449396" y="4831448"/>
            <a:ext cx="2086904" cy="8874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92624"/>
            <a:ext cx="8229600" cy="5029200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 smtClean="0"/>
              <a:t>Overview</a:t>
            </a:r>
          </a:p>
          <a:p>
            <a:pPr marL="800100" lvl="2" indent="0">
              <a:buNone/>
            </a:pPr>
            <a:r>
              <a:rPr lang="en-US" dirty="0" smtClean="0"/>
              <a:t>Existing Conditions</a:t>
            </a:r>
          </a:p>
          <a:p>
            <a:pPr marL="800100" lvl="2" indent="0">
              <a:buNone/>
            </a:pPr>
            <a:r>
              <a:rPr lang="en-US" dirty="0" smtClean="0"/>
              <a:t>Ground Coupled Depth</a:t>
            </a:r>
          </a:p>
          <a:p>
            <a:pPr marL="1314450" lvl="3" indent="0">
              <a:buNone/>
            </a:pPr>
            <a:r>
              <a:rPr lang="en-US" dirty="0" smtClean="0"/>
              <a:t>System Design Options</a:t>
            </a:r>
          </a:p>
          <a:p>
            <a:pPr marL="1314450" lvl="3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Cost Analysis</a:t>
            </a:r>
          </a:p>
          <a:p>
            <a:pPr marL="800100" lvl="2" indent="0">
              <a:buNone/>
            </a:pPr>
            <a:r>
              <a:rPr lang="en-US" dirty="0" smtClean="0"/>
              <a:t>Structural Breadth</a:t>
            </a:r>
          </a:p>
          <a:p>
            <a:pPr marL="1314450" lvl="3" indent="0">
              <a:buNone/>
            </a:pPr>
            <a:r>
              <a:rPr lang="en-US" dirty="0" smtClean="0"/>
              <a:t>Joist Redesign</a:t>
            </a:r>
          </a:p>
          <a:p>
            <a:pPr marL="1314450" lvl="3" indent="0">
              <a:buNone/>
            </a:pPr>
            <a:r>
              <a:rPr lang="en-US" dirty="0" smtClean="0"/>
              <a:t>Girder Redesign</a:t>
            </a:r>
          </a:p>
          <a:p>
            <a:pPr marL="1314450" lvl="3" indent="0">
              <a:buNone/>
            </a:pPr>
            <a:r>
              <a:rPr lang="en-US" dirty="0" smtClean="0"/>
              <a:t>Cost</a:t>
            </a:r>
          </a:p>
          <a:p>
            <a:pPr marL="800100" lvl="2" indent="0">
              <a:buNone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/>
            <a:r>
              <a:rPr lang="en-US" dirty="0" smtClean="0"/>
              <a:t>The Medical Office Building			Cost Analysis – Rooftop Units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58400" y="1492624"/>
            <a:ext cx="17007840" cy="5029200"/>
          </a:xfrm>
        </p:spPr>
        <p:txBody>
          <a:bodyPr/>
          <a:lstStyle/>
          <a:p>
            <a:r>
              <a:rPr lang="en-US" dirty="0" smtClean="0"/>
              <a:t>Trane Axiom GER 300</a:t>
            </a:r>
          </a:p>
          <a:p>
            <a:pPr lvl="1"/>
            <a:r>
              <a:rPr lang="en-US" dirty="0" smtClean="0"/>
              <a:t>25 Ton Capacity</a:t>
            </a:r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914400" y="6172200"/>
            <a:ext cx="7772400" cy="685801"/>
          </a:xfrm>
        </p:spPr>
        <p:txBody>
          <a:bodyPr/>
          <a:lstStyle/>
          <a:p>
            <a:pPr>
              <a:tabLst>
                <a:tab pos="1092200" algn="l"/>
              </a:tabLst>
            </a:pPr>
            <a:r>
              <a:rPr lang="en-US" dirty="0" smtClean="0">
                <a:solidFill>
                  <a:schemeClr val="bg1"/>
                </a:solidFill>
              </a:rPr>
              <a:t>Kale </a:t>
            </a:r>
            <a:r>
              <a:rPr lang="en-US" dirty="0" err="1" smtClean="0">
                <a:solidFill>
                  <a:schemeClr val="bg1"/>
                </a:solidFill>
              </a:rPr>
              <a:t>Mullikin</a:t>
            </a:r>
            <a:r>
              <a:rPr lang="en-US" dirty="0" smtClean="0">
                <a:solidFill>
                  <a:schemeClr val="bg1"/>
                </a:solidFill>
              </a:rPr>
              <a:t>    Mechanical Option    Advisor: </a:t>
            </a:r>
            <a:r>
              <a:rPr lang="en-US" dirty="0" err="1" smtClean="0">
                <a:solidFill>
                  <a:schemeClr val="bg1"/>
                </a:solidFill>
              </a:rPr>
              <a:t>Donghyun</a:t>
            </a:r>
            <a:r>
              <a:rPr lang="en-US" dirty="0" smtClean="0">
                <a:solidFill>
                  <a:schemeClr val="bg1"/>
                </a:solidFill>
              </a:rPr>
              <a:t> Rim    Spring 2015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1244600"/>
            <a:ext cx="26136600" cy="0"/>
          </a:xfrm>
          <a:prstGeom prst="line">
            <a:avLst/>
          </a:prstGeom>
          <a:ln w="635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6128"/>
              </p:ext>
            </p:extLst>
          </p:nvPr>
        </p:nvGraphicFramePr>
        <p:xfrm>
          <a:off x="10337800" y="3479800"/>
          <a:ext cx="641921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218"/>
                <a:gridCol w="2205355"/>
                <a:gridCol w="171164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Original Units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New Units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Cost pe</a:t>
                      </a:r>
                      <a:r>
                        <a:rPr lang="en-US" sz="2400" baseline="0" dirty="0" smtClean="0"/>
                        <a:t>r Unit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$62,650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$24,975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Units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$125,300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$124,875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924" y="2268536"/>
            <a:ext cx="6472079" cy="34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1452</Words>
  <Application>Microsoft Office PowerPoint</Application>
  <PresentationFormat>Custom</PresentationFormat>
  <Paragraphs>593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The Medical Office Building   </vt:lpstr>
      <vt:lpstr>The Medical Office Building   Overview</vt:lpstr>
      <vt:lpstr>The Medical Office Building   Existing Conditions</vt:lpstr>
      <vt:lpstr>The Medical Office Building   Trane Modeling</vt:lpstr>
      <vt:lpstr>The Medical Office Building   Trane Modeling</vt:lpstr>
      <vt:lpstr>The Medical Office Building   Ground Coupled Motivation</vt:lpstr>
      <vt:lpstr>The Medical Office Building   Vertical Well</vt:lpstr>
      <vt:lpstr>The Medical Office Building   Horizontal Well</vt:lpstr>
      <vt:lpstr>The Medical Office Building   Cost Analysis – Rooftop Units</vt:lpstr>
      <vt:lpstr>The Medical Office Building   Cost Analysis - Wells</vt:lpstr>
      <vt:lpstr>The Medical Office Building   Loads &amp; Original Design</vt:lpstr>
      <vt:lpstr>The Medical Office Building   Joist Redesign</vt:lpstr>
      <vt:lpstr>The Medical Office Building   Girder Redesign</vt:lpstr>
      <vt:lpstr>The Medical Office Building   Cost Comparison</vt:lpstr>
      <vt:lpstr>The Medical Office Building   Conclusion/Recommendations</vt:lpstr>
      <vt:lpstr>The Medical Office Building   Acknowledgements</vt:lpstr>
      <vt:lpstr>The Medical Office Building   Appendices - Charts</vt:lpstr>
      <vt:lpstr>The Medical Office Building   Appendices - Charts</vt:lpstr>
      <vt:lpstr>The Medical Office Building   Appendices - Charts</vt:lpstr>
      <vt:lpstr>The Medical Office Building   Appendices - Figures</vt:lpstr>
      <vt:lpstr>The Medical Office Building   Appendices - Figures</vt:lpstr>
      <vt:lpstr>The Medical Office Building   Appendices - Figures</vt:lpstr>
      <vt:lpstr>The Medical Office Building   Appendices - Figures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Kale</dc:creator>
  <cp:lastModifiedBy>Kale</cp:lastModifiedBy>
  <cp:revision>42</cp:revision>
  <cp:lastPrinted>2015-04-13T19:17:31Z</cp:lastPrinted>
  <dcterms:created xsi:type="dcterms:W3CDTF">2015-03-29T18:31:45Z</dcterms:created>
  <dcterms:modified xsi:type="dcterms:W3CDTF">2015-04-14T00:13:41Z</dcterms:modified>
</cp:coreProperties>
</file>